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5" r:id="rId1"/>
  </p:sldMasterIdLst>
  <p:notesMasterIdLst>
    <p:notesMasterId r:id="rId25"/>
  </p:notesMasterIdLst>
  <p:sldIdLst>
    <p:sldId id="276" r:id="rId2"/>
    <p:sldId id="277" r:id="rId3"/>
    <p:sldId id="257" r:id="rId4"/>
    <p:sldId id="275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96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</p:sldIdLst>
  <p:sldSz cx="9144000" cy="6858000" type="screen4x3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5" autoAdjust="0"/>
    <p:restoredTop sz="69838" autoAdjust="0"/>
  </p:normalViewPr>
  <p:slideViewPr>
    <p:cSldViewPr snapToGrid="0">
      <p:cViewPr varScale="1">
        <p:scale>
          <a:sx n="46" d="100"/>
          <a:sy n="46" d="100"/>
        </p:scale>
        <p:origin x="186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2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B6B77-1CB4-40F0-9711-9BB425CD326E}" type="datetimeFigureOut">
              <a:rPr lang="de-DE" smtClean="0"/>
              <a:t>11.01.2018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19987-BD3A-467C-ABC4-833AB62706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5813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1pPr>
    <a:lvl2pPr marL="364983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2pPr>
    <a:lvl3pPr marL="729966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3pPr>
    <a:lvl4pPr marL="1094948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4pPr>
    <a:lvl5pPr marL="1459931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5pPr>
    <a:lvl6pPr marL="1824914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6pPr>
    <a:lvl7pPr marL="2189897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7pPr>
    <a:lvl8pPr marL="2554879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8pPr>
    <a:lvl9pPr marL="2919862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Chris Einstieg</a:t>
            </a:r>
          </a:p>
          <a:p>
            <a:pPr marL="171450" indent="-171450">
              <a:buFontTx/>
              <a:buChar char="-"/>
            </a:pPr>
            <a:r>
              <a:rPr lang="de-DE" dirty="0"/>
              <a:t>Warum</a:t>
            </a:r>
          </a:p>
          <a:p>
            <a:pPr marL="171450" indent="-171450">
              <a:buFontTx/>
              <a:buChar char="-"/>
            </a:pPr>
            <a:r>
              <a:rPr lang="de-DE" dirty="0"/>
              <a:t>Problem </a:t>
            </a:r>
            <a:r>
              <a:rPr lang="de-DE" dirty="0">
                <a:sym typeface="Wingdings" panose="05000000000000000000" pitchFamily="2" charset="2"/>
              </a:rPr>
              <a:t> Lösung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103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  <a:p>
            <a:pPr marL="171450" indent="-171450">
              <a:buFontTx/>
              <a:buChar char="-"/>
            </a:pPr>
            <a:r>
              <a:rPr lang="de-DE" dirty="0"/>
              <a:t>Aktualisierung von Anzeigen am Parkhaus oder im Parkleitsystem</a:t>
            </a:r>
          </a:p>
          <a:p>
            <a:pPr marL="171450" indent="-171450">
              <a:buFontTx/>
              <a:buChar char="-"/>
            </a:pPr>
            <a:r>
              <a:rPr lang="de-DE" dirty="0"/>
              <a:t>Automatische Abfrage durch </a:t>
            </a:r>
            <a:r>
              <a:rPr lang="de-DE" dirty="0" err="1"/>
              <a:t>autonmoes</a:t>
            </a:r>
            <a:r>
              <a:rPr lang="de-DE" dirty="0"/>
              <a:t> Auto auf Anfahrt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Abfrage der Freien Parkplätze je Parkhaus (einzeln)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Rückgabe der freien Plätze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210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  <a:p>
            <a:pPr marL="171450" indent="-171450">
              <a:buFontTx/>
              <a:buChar char="-"/>
            </a:pPr>
            <a:r>
              <a:rPr lang="de-DE" dirty="0"/>
              <a:t>Abfrage vom Handy aus um Auto zu finden oder </a:t>
            </a:r>
            <a:r>
              <a:rPr lang="de-DE" dirty="0" err="1"/>
              <a:t>parkdauer</a:t>
            </a:r>
            <a:r>
              <a:rPr lang="de-DE" dirty="0"/>
              <a:t> </a:t>
            </a:r>
            <a:r>
              <a:rPr lang="de-DE"/>
              <a:t>zu erfahren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Anzeige aller Infos über das Auto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Auto-ID</a:t>
            </a:r>
          </a:p>
          <a:p>
            <a:pPr marL="171450" indent="-171450">
              <a:buFontTx/>
              <a:buChar char="-"/>
            </a:pPr>
            <a:r>
              <a:rPr lang="de-DE" dirty="0"/>
              <a:t>Parkhaus</a:t>
            </a:r>
          </a:p>
          <a:p>
            <a:pPr marL="171450" indent="-171450">
              <a:buFontTx/>
              <a:buChar char="-"/>
            </a:pPr>
            <a:r>
              <a:rPr lang="de-DE" dirty="0"/>
              <a:t>Parkzeit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Aktuelle Gebühr</a:t>
            </a:r>
          </a:p>
          <a:p>
            <a:pPr marL="171450" indent="-171450">
              <a:buFontTx/>
              <a:buChar char="-"/>
            </a:pPr>
            <a:r>
              <a:rPr lang="de-DE" dirty="0"/>
              <a:t>Parkplatz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894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Chris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8153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Nach Bedarf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0172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Chris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543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Chris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058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  <a:p>
            <a:pPr marL="171450" indent="-171450">
              <a:buFontTx/>
              <a:buChar char="-"/>
            </a:pPr>
            <a:r>
              <a:rPr lang="de-DE" dirty="0"/>
              <a:t>Erstes Erlebnis: Einfahrt an der Schranke</a:t>
            </a:r>
          </a:p>
          <a:p>
            <a:pPr marL="171450" indent="-171450">
              <a:buFontTx/>
              <a:buChar char="-"/>
            </a:pPr>
            <a:r>
              <a:rPr lang="de-DE" dirty="0"/>
              <a:t>Überweisung</a:t>
            </a:r>
          </a:p>
          <a:p>
            <a:pPr marL="171450" indent="-171450">
              <a:buFontTx/>
              <a:buChar char="-"/>
            </a:pPr>
            <a:r>
              <a:rPr lang="de-DE" dirty="0"/>
              <a:t>Speichern der Einfahrtzeit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Bei Erfolg öffnen der Schranke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484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  <a:p>
            <a:pPr marL="171450" indent="-171450">
              <a:buFontTx/>
              <a:buChar char="-"/>
            </a:pPr>
            <a:r>
              <a:rPr lang="de-DE" dirty="0"/>
              <a:t>Bei Ausfahrt wird zeit gespeichert</a:t>
            </a:r>
          </a:p>
          <a:p>
            <a:pPr marL="171450" indent="-171450">
              <a:buFontTx/>
              <a:buChar char="-"/>
            </a:pPr>
            <a:r>
              <a:rPr lang="de-DE" dirty="0"/>
              <a:t>Restliches Geld zurück gezahlt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Bei Erfolg geht die Schranke auf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414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  <a:p>
            <a:pPr marL="171450" indent="-171450">
              <a:buFontTx/>
              <a:buChar char="-"/>
            </a:pPr>
            <a:r>
              <a:rPr lang="de-DE" dirty="0"/>
              <a:t>Rückzahlfunktion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Nur intern Aufrufbar </a:t>
            </a:r>
            <a:r>
              <a:rPr lang="de-DE" dirty="0">
                <a:sym typeface="Wingdings" panose="05000000000000000000" pitchFamily="2" charset="2"/>
              </a:rPr>
              <a:t> sicherer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Wickelt alle Fälle ab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Eines von Drei Möglichen Events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Kostenloses kurzparken überweißt alles zurück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4808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Pay_fee</a:t>
            </a:r>
            <a:r>
              <a:rPr lang="de-DE" dirty="0"/>
              <a:t>: Bezahlung eines Teilbetrags da normal, Parkdauer und kosten werden mit übergeben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Pay_max</a:t>
            </a:r>
            <a:r>
              <a:rPr lang="de-DE" dirty="0"/>
              <a:t>: Keine Rückzahlung, da </a:t>
            </a:r>
            <a:r>
              <a:rPr lang="de-DE" dirty="0" err="1"/>
              <a:t>Tageshöchsatz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566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Chris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134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Chris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430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2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9" y="4402668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4" y="6117338"/>
            <a:ext cx="857473" cy="365125"/>
          </a:xfrm>
        </p:spPr>
        <p:txBody>
          <a:bodyPr/>
          <a:lstStyle/>
          <a:p>
            <a:fld id="{5A2D2318-1D2D-47A4-A2EF-D2F13DF04F20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4" y="6117338"/>
            <a:ext cx="3609438" cy="365125"/>
          </a:xfrm>
        </p:spPr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8"/>
            <a:ext cx="41148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9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908884876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C0A9-4987-4FF9-B78B-F1A74670F7F2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139298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5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B603-9543-4317-837C-740E647F2D4C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89892"/>
      </p:ext>
    </p:extLst>
  </p:cSld>
  <p:clrMapOvr>
    <a:masterClrMapping/>
  </p:clrMapOvr>
  <p:transition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2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8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2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D3B26-4348-4656-B5F7-4A3ECC380283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38583"/>
      </p:ext>
    </p:extLst>
  </p:cSld>
  <p:clrMapOvr>
    <a:masterClrMapping/>
  </p:clrMapOvr>
  <p:transition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6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61BF6-9523-446D-9B61-33363066A477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557403"/>
      </p:ext>
    </p:extLst>
  </p:cSld>
  <p:clrMapOvr>
    <a:masterClrMapping/>
  </p:clrMapOvr>
  <p:transition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2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8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2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6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18115-49E7-415E-AAC9-037CA9AB8625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495469"/>
      </p:ext>
    </p:extLst>
  </p:cSld>
  <p:clrMapOvr>
    <a:masterClrMapping/>
  </p:clrMapOvr>
  <p:transition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3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5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C07B5-F6F8-4627-A9DB-87AC4B64BFB3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828343"/>
      </p:ext>
    </p:extLst>
  </p:cSld>
  <p:clrMapOvr>
    <a:masterClrMapping/>
  </p:clrMapOvr>
  <p:transition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647C8-EF3E-4A0B-B4EE-94B34E291112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27775"/>
      </p:ext>
    </p:extLst>
  </p:cSld>
  <p:clrMapOvr>
    <a:masterClrMapping/>
  </p:clrMapOvr>
  <p:transition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4" y="685800"/>
            <a:ext cx="1328123" cy="51054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5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D97FB-2AE6-4DDB-804A-48C6A45E020A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0455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4" y="457201"/>
            <a:ext cx="7704667" cy="19812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4" y="2667000"/>
            <a:ext cx="7704667" cy="3332816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30" y="6108175"/>
            <a:ext cx="857473" cy="365125"/>
          </a:xfrm>
        </p:spPr>
        <p:txBody>
          <a:bodyPr/>
          <a:lstStyle/>
          <a:p>
            <a:fld id="{F42A638D-98AB-4541-BAC0-00DCCD5EED85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8" y="6108175"/>
            <a:ext cx="5314517" cy="365125"/>
          </a:xfrm>
        </p:spPr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8" y="6108175"/>
            <a:ext cx="42783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8779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6" y="2667000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7AEA1-A155-49B7-85C4-929C8379B990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8" y="6116072"/>
            <a:ext cx="41348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24315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4" y="685803"/>
            <a:ext cx="7704667" cy="175259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AE94-5844-4BDA-B053-284DF028CD25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65953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2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8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8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F3D5-8E40-4510-91C3-CA109E4BC606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17969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7D44-5E5F-414C-86BC-25E2FF6B3E6F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99238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7674-648F-4D1C-9878-8D808062824B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30958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2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C354-C137-4623-BA95-3459C8BD8289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316218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3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6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3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DCDE-F666-40E8-8460-196CADD29142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06755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" y="2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4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2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80" y="6116072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6D74A88-1458-4374-ABF7-389A760B58C7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8" y="6116072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8" y="6116072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12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ransition>
    <p:push dir="u"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F9CDB-3665-4BAA-8D88-925702C92B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Blockchain</a:t>
            </a:r>
            <a:r>
              <a:rPr lang="de-DE" dirty="0"/>
              <a:t>-Parkhaus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084F44-4343-447A-AEAF-CECE1DEB7B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47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IoT</a:t>
            </a:r>
            <a:r>
              <a:rPr lang="de-DE" sz="147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  <a:r>
              <a:rPr lang="de-DE" sz="147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Blockchain</a:t>
            </a:r>
            <a:r>
              <a:rPr lang="de-DE" sz="147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-Szenario</a:t>
            </a:r>
            <a:br>
              <a:rPr lang="de-DE" sz="1474" dirty="0"/>
            </a:br>
            <a:br>
              <a:rPr lang="de-DE" sz="147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de-DE" sz="1474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549B8F-EC4D-4ADD-88B3-5A73C5A6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F6D8F2-0A81-4E14-B54E-B1C75767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510980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82BC1-8B95-4BB1-BB30-AD111945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Parkhaus: Anzeige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675C3A-4495-45FE-A856-432F51461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132" y="2667000"/>
            <a:ext cx="4133363" cy="3368674"/>
          </a:xfrm>
        </p:spPr>
        <p:txBody>
          <a:bodyPr>
            <a:noAutofit/>
          </a:bodyPr>
          <a:lstStyle/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Funktion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>
              <a:spcBef>
                <a:spcPts val="1044"/>
              </a:spcBef>
            </a:pPr>
            <a:r>
              <a:rPr lang="de-DE" sz="1600" i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function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checkCarPark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public</a:t>
            </a:r>
            <a:endParaRPr lang="de-DE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Abfrage der freien Parkplätze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Parkhaus-Spezifisch</a:t>
            </a:r>
          </a:p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</a:p>
          <a:p>
            <a:pPr>
              <a:spcBef>
                <a:spcPts val="1044"/>
              </a:spcBef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free_spots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frei)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Ausgabe der freien Plätze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Parkhaus-Spezifisch</a:t>
            </a:r>
            <a:b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E7D9E7B-E3EF-421F-ADB6-B4C4D4B53B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496" y="2667000"/>
            <a:ext cx="3402457" cy="3346450"/>
          </a:xfr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08BF92B-0C39-42D5-85C4-965B251DF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83837E9-EED8-488B-B934-3B237F5E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635587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67ACC-6C30-4D2F-ABDB-963E1286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Benutzerabfrage: Handy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E25F2-A964-4093-9191-DEFCD02D8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132" y="2667000"/>
            <a:ext cx="4208993" cy="3368674"/>
          </a:xfrm>
        </p:spPr>
        <p:txBody>
          <a:bodyPr>
            <a:noAutofit/>
          </a:bodyPr>
          <a:lstStyle/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Funktion:</a:t>
            </a:r>
          </a:p>
          <a:p>
            <a:pPr>
              <a:spcBef>
                <a:spcPts val="1044"/>
              </a:spcBef>
            </a:pPr>
            <a:r>
              <a:rPr lang="de-DE" sz="1600" i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function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showCar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car_searched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public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returns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Abfrage aller Infos über das Auto</a:t>
            </a:r>
          </a:p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Event:</a:t>
            </a:r>
          </a:p>
          <a:p>
            <a:pPr>
              <a:spcBef>
                <a:spcPts val="1044"/>
              </a:spcBef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show_car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parkingTime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value_now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parkplatz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Anzeige von Parkhaus, Parkplatz sowie aktueller Parkgebühr und Parkdauer</a:t>
            </a:r>
            <a:b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endParaRPr lang="de-D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FE7B903-6F95-4824-AE4F-4778641D8FEC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/>
        </p:blipFill>
        <p:spPr>
          <a:xfrm>
            <a:off x="4946650" y="2937184"/>
            <a:ext cx="3740150" cy="2806081"/>
          </a:xfrm>
          <a:prstGeom prst="rect">
            <a:avLst/>
          </a:prstGeom>
          <a:ln>
            <a:noFill/>
          </a:ln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B523723-5A1D-4C16-97A1-D091522C4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5B9A525-A811-4DE2-899F-75CCD848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85345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364514-5F70-4748-A61B-490AC1D3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FF1AFD-500A-47C3-9880-7F63200B7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Hardware muss in Parkhäusern nachgerüstet werden</a:t>
            </a:r>
          </a:p>
          <a:p>
            <a:r>
              <a:rPr lang="de-DE" dirty="0"/>
              <a:t>Aufrüsten der einzelnen Parkplätze zur Ortung</a:t>
            </a:r>
          </a:p>
          <a:p>
            <a:r>
              <a:rPr lang="de-DE" dirty="0"/>
              <a:t>Kommunikationsgerät im Auto</a:t>
            </a:r>
          </a:p>
          <a:p>
            <a:pPr lvl="1"/>
            <a:r>
              <a:rPr lang="de-DE" dirty="0"/>
              <a:t>z.B. </a:t>
            </a:r>
            <a:r>
              <a:rPr lang="de-DE" dirty="0" err="1"/>
              <a:t>Window</a:t>
            </a:r>
            <a:r>
              <a:rPr lang="de-DE" dirty="0"/>
              <a:t>-Button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290C57-2326-4D7A-8EA1-1581557D2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A36D571-C7CD-42AE-9340-D638FEE1A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216556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F554F8-A982-416C-92AD-A037BEE6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Funktionstest</a:t>
            </a:r>
            <a:br>
              <a:rPr lang="de-DE" dirty="0"/>
            </a:br>
            <a:br>
              <a:rPr lang="de-DE" dirty="0"/>
            </a:br>
            <a:r>
              <a:rPr lang="de-DE" sz="2400" b="1" spc="-1" dirty="0" err="1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</a:rPr>
              <a:t>Contract</a:t>
            </a:r>
            <a:r>
              <a:rPr lang="de-DE" sz="2400" b="1" spc="-1" dirty="0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</a:rPr>
              <a:t>-Interaktion				Events			</a:t>
            </a:r>
            <a:endParaRPr lang="de-DE" sz="2400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C7BC6A7-AF2C-4541-9EBF-3E26CE51B58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/>
        </p:blipFill>
        <p:spPr>
          <a:xfrm>
            <a:off x="1598689" y="2667000"/>
            <a:ext cx="6472085" cy="3332163"/>
          </a:xfrm>
          <a:prstGeom prst="rect">
            <a:avLst/>
          </a:prstGeom>
          <a:ln>
            <a:noFill/>
          </a:ln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8AA4D8-7099-474C-BEDC-3D4D21DA4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591BDD-6D45-4986-97D1-9D3059C3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16514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C51186E2-7F5D-4B44-8D5C-989C5D7C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Contract</a:t>
            </a:r>
            <a:r>
              <a:rPr lang="de-DE" dirty="0"/>
              <a:t> erstellen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7CC8F9C5-7108-48BD-AAFA-DE6F3E2DC9D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31" b="431"/>
          <a:stretch/>
        </p:blipFill>
        <p:spPr>
          <a:xfrm>
            <a:off x="72000" y="117003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A64F5BD-6694-41A1-81C9-900CEF09E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02E4CED9-EC12-4405-8CBB-02C6EDE9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CF121830-B05A-44E1-AED0-D91AEC754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48759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E3A01-1057-4A44-80D9-F6B00804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Parkhaus: Freie Parkplätze abfragen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2087B9-BF15-418A-8BEE-8C6E5BE6C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1B3414A8-5AB8-46CA-820F-945C661CBC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81" b="181"/>
          <a:stretch/>
        </p:blipFill>
        <p:spPr>
          <a:xfrm>
            <a:off x="72000" y="117003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5159D8-CC6A-453F-904C-C862575DA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4CF389-205D-4FB6-9D90-696880A0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31472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392304-21D2-42E0-8EBC-73C609B7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Parkhaus: Schranke → Einfahrt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664D644-1217-4682-9983-8725B7F4A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9EC3A47B-2015-40B0-B42A-7B320260297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6" b="306"/>
          <a:stretch/>
        </p:blipFill>
        <p:spPr>
          <a:xfrm>
            <a:off x="72000" y="117003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BCDCF6-F133-4318-B821-28D217DA5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540EF1-A68C-4997-B1D1-876C8F6C9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805500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3ACDD-A046-41FC-9D9F-4B41C7BD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Parkhaus: Anzeige aktualisieren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28E555F-3433-4E2A-ABA0-1B1BB6D5423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8267E7A-B001-4CC1-8249-CD23141EA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7FF82F-FA0D-4639-A96C-3478931D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2000" y="118800"/>
            <a:ext cx="9000000" cy="4655676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CF2017-FD00-472E-848D-155F3B5AE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AA44D7-A4BD-4B46-BA25-A9250FAD2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887029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3B383-47E7-45A1-85DE-80345B062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Parkplatz: Parkvorgang abgeschlossen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375746-5420-45D9-83D0-594F8F2CE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1F327C62-C557-4C62-8554-8AE8BEAFAE3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31" b="331"/>
          <a:stretch/>
        </p:blipFill>
        <p:spPr>
          <a:xfrm>
            <a:off x="72000" y="117003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1BFEAE-4F97-4405-A18C-5BF0CF9A8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11E59B-1FD8-4DB5-BD5B-B0CF31C3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864893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73982-349A-4FD8-A98F-A341DF75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Handy: Parkplatz anzeigen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9133144-5DE7-4133-A563-00281B0B8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A8C79EC3-D74C-47AC-A17F-85C4F9285FB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81" b="181"/>
          <a:stretch/>
        </p:blipFill>
        <p:spPr>
          <a:xfrm>
            <a:off x="72000" y="117003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0706F89-B244-4689-B966-594A7C452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E78D463-B17F-4A72-91D5-F5E11F1C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82801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0099C-EA55-42F6-B8F4-49A1EF895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574BED-9A53-4D03-A12B-A49BD4338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79127" indent="-379127">
              <a:buFont typeface="+mj-lt"/>
              <a:buAutoNum type="arabicPeriod"/>
            </a:pPr>
            <a:r>
              <a:rPr lang="de-DE" dirty="0"/>
              <a:t> Parkhaus Szenario </a:t>
            </a:r>
          </a:p>
          <a:p>
            <a:pPr marL="379127" indent="-379127">
              <a:buFont typeface="+mj-lt"/>
              <a:buAutoNum type="arabicPeriod"/>
            </a:pPr>
            <a:r>
              <a:rPr lang="de-DE" dirty="0"/>
              <a:t> Parkhaus (Schranke)</a:t>
            </a:r>
          </a:p>
          <a:p>
            <a:pPr marL="379127" indent="-379127">
              <a:buFont typeface="+mj-lt"/>
              <a:buAutoNum type="arabicPeriod"/>
            </a:pPr>
            <a:r>
              <a:rPr lang="de-DE" dirty="0"/>
              <a:t> Parkhaus (Parkplatz)</a:t>
            </a:r>
          </a:p>
          <a:p>
            <a:pPr marL="379127" indent="-379127">
              <a:buFont typeface="+mj-lt"/>
              <a:buAutoNum type="arabicPeriod"/>
            </a:pPr>
            <a:r>
              <a:rPr lang="de-DE" dirty="0"/>
              <a:t> Parkhäuser Anzeige</a:t>
            </a:r>
          </a:p>
          <a:p>
            <a:pPr marL="379127" indent="-379127">
              <a:buFont typeface="+mj-lt"/>
              <a:buAutoNum type="arabicPeriod"/>
            </a:pPr>
            <a:r>
              <a:rPr lang="de-DE" dirty="0"/>
              <a:t> Benutzerabfrage (Handy)</a:t>
            </a:r>
          </a:p>
          <a:p>
            <a:pPr marL="379127" indent="-379127">
              <a:buFont typeface="+mj-lt"/>
              <a:buAutoNum type="arabicPeriod"/>
            </a:pPr>
            <a:r>
              <a:rPr lang="de-DE" dirty="0"/>
              <a:t> Funktionstest</a:t>
            </a:r>
          </a:p>
          <a:p>
            <a:pPr marL="379127" indent="-379127">
              <a:buFont typeface="+mj-lt"/>
              <a:buAutoNum type="arabicPeriod"/>
            </a:pPr>
            <a:r>
              <a:rPr lang="de-DE" dirty="0"/>
              <a:t>Ausblick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21B4E4-8DE9-4E35-8A30-7E794EECC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5F7949-920D-488E-A32C-D5181CC2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83818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A4221-538C-471A-A19F-A10B6D9B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Parkplatz: Wegfahren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6EEF8C-6D18-4A16-809B-E8E2BCF74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1BDE5A64-6BF4-4224-89CD-3B01F5BE3E6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6" b="306"/>
          <a:stretch/>
        </p:blipFill>
        <p:spPr>
          <a:xfrm>
            <a:off x="72000" y="118800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0B3BAF-4A49-4BC7-ACCA-C1E24BA47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874E6F-AE2B-4124-86D1-59A7DB11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37023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8F0D8-E99B-4024-9BB1-64874735F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Parkhaus: Schranke → Ausfahrt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F13789-7410-41B3-9054-9234DCDC1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A0604E3A-0CA0-4FF5-B57D-1FF6828783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3" b="283"/>
          <a:stretch/>
        </p:blipFill>
        <p:spPr>
          <a:xfrm>
            <a:off x="72000" y="118800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D9B4C1-291E-4570-B829-E73AD957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B645E3-FC64-4A1E-AA7B-972CA7E0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363926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778D0-DB9A-48C9-B9E7-FC294C4DE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Freie Parkplätze von mehreren Parkhäusern anzeigen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0A05A6-F26B-47B4-BBEC-A05723F86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785EC40F-5283-41A0-9949-CE25A5F77D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11" b="411"/>
          <a:stretch/>
        </p:blipFill>
        <p:spPr>
          <a:xfrm>
            <a:off x="72000" y="118800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40CCF8-5124-4C45-B5D0-4AB76B201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AF39F8-5960-4844-9E82-5E258A17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34051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99A44-A24A-48A6-B5BE-A38A0D22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Parkhaus: Mindestparkdauer unterschritten → Kurzparken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4D1730-0020-457A-AD2D-93872DA89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FC0CA9DC-F44F-4A4C-92BF-81A224D683E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55" b="155"/>
          <a:stretch/>
        </p:blipFill>
        <p:spPr>
          <a:xfrm>
            <a:off x="72000" y="118800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33CEB9-F1F7-4AE3-A674-69F60C535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D77650-7AEA-4E1E-B236-22E54057E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9071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228967" y="860998"/>
            <a:ext cx="6685078" cy="4605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324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Szenario</a:t>
            </a:r>
          </a:p>
        </p:txBody>
      </p:sp>
      <p:sp>
        <p:nvSpPr>
          <p:cNvPr id="121" name="CustomShape 2"/>
          <p:cNvSpPr/>
          <p:nvPr/>
        </p:nvSpPr>
        <p:spPr>
          <a:xfrm>
            <a:off x="3811947" y="2394445"/>
            <a:ext cx="1804053" cy="174542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6326" tIns="33163" rIns="66326" bIns="33163" anchor="ctr"/>
          <a:lstStyle/>
          <a:p>
            <a:pPr algn="ctr">
              <a:lnSpc>
                <a:spcPct val="100000"/>
              </a:lnSpc>
            </a:pPr>
            <a:r>
              <a:rPr lang="de-DE" sz="1059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IoT-Applikation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592E5AE-3060-4429-B5E9-9721AB9BF80E}"/>
              </a:ext>
            </a:extLst>
          </p:cNvPr>
          <p:cNvGrpSpPr/>
          <p:nvPr/>
        </p:nvGrpSpPr>
        <p:grpSpPr>
          <a:xfrm>
            <a:off x="3741907" y="4020213"/>
            <a:ext cx="1944133" cy="1929276"/>
            <a:chOff x="3913920" y="4582080"/>
            <a:chExt cx="2638080" cy="2617920"/>
          </a:xfrm>
        </p:grpSpPr>
        <p:pic>
          <p:nvPicPr>
            <p:cNvPr id="122" name="Grafik 121"/>
            <p:cNvPicPr/>
            <p:nvPr/>
          </p:nvPicPr>
          <p:blipFill>
            <a:blip r:embed="rId4"/>
            <a:stretch/>
          </p:blipFill>
          <p:spPr>
            <a:xfrm>
              <a:off x="3913920" y="4582080"/>
              <a:ext cx="2638080" cy="2617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3" name="Grafik 122"/>
            <p:cNvPicPr/>
            <p:nvPr/>
          </p:nvPicPr>
          <p:blipFill>
            <a:blip r:embed="rId5"/>
            <a:stretch/>
          </p:blipFill>
          <p:spPr>
            <a:xfrm>
              <a:off x="4548960" y="5506560"/>
              <a:ext cx="1368000" cy="768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A2324D0-A62E-4317-95DA-F44E28F0517C}"/>
              </a:ext>
            </a:extLst>
          </p:cNvPr>
          <p:cNvGrpSpPr/>
          <p:nvPr/>
        </p:nvGrpSpPr>
        <p:grpSpPr>
          <a:xfrm>
            <a:off x="1918753" y="2985535"/>
            <a:ext cx="1944133" cy="1929276"/>
            <a:chOff x="1440000" y="3286080"/>
            <a:chExt cx="2638080" cy="2617920"/>
          </a:xfrm>
        </p:grpSpPr>
        <p:pic>
          <p:nvPicPr>
            <p:cNvPr id="124" name="Grafik 123"/>
            <p:cNvPicPr/>
            <p:nvPr/>
          </p:nvPicPr>
          <p:blipFill>
            <a:blip r:embed="rId4"/>
            <a:stretch/>
          </p:blipFill>
          <p:spPr>
            <a:xfrm>
              <a:off x="1440000" y="3286080"/>
              <a:ext cx="2638080" cy="2617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5" name="Grafik 124"/>
            <p:cNvPicPr/>
            <p:nvPr/>
          </p:nvPicPr>
          <p:blipFill>
            <a:blip r:embed="rId6"/>
            <a:stretch/>
          </p:blipFill>
          <p:spPr>
            <a:xfrm>
              <a:off x="2104560" y="4158900"/>
              <a:ext cx="1308960" cy="872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A279F6F-33F9-45C6-AEE9-72253D50CE40}"/>
              </a:ext>
            </a:extLst>
          </p:cNvPr>
          <p:cNvGrpSpPr/>
          <p:nvPr/>
        </p:nvGrpSpPr>
        <p:grpSpPr>
          <a:xfrm>
            <a:off x="2343236" y="1191033"/>
            <a:ext cx="1944133" cy="1929276"/>
            <a:chOff x="2016000" y="792000"/>
            <a:chExt cx="2638080" cy="2617920"/>
          </a:xfrm>
        </p:grpSpPr>
        <p:pic>
          <p:nvPicPr>
            <p:cNvPr id="126" name="Grafik 125"/>
            <p:cNvPicPr/>
            <p:nvPr/>
          </p:nvPicPr>
          <p:blipFill>
            <a:blip r:embed="rId4"/>
            <a:stretch/>
          </p:blipFill>
          <p:spPr>
            <a:xfrm>
              <a:off x="2016000" y="792000"/>
              <a:ext cx="2638080" cy="2617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7" name="Grafik 126"/>
            <p:cNvPicPr/>
            <p:nvPr/>
          </p:nvPicPr>
          <p:blipFill>
            <a:blip r:embed="rId7"/>
            <a:stretch/>
          </p:blipFill>
          <p:spPr>
            <a:xfrm>
              <a:off x="2878020" y="1414980"/>
              <a:ext cx="914040" cy="1371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C653F53-74D5-4E91-959E-12DF1DF73A0E}"/>
              </a:ext>
            </a:extLst>
          </p:cNvPr>
          <p:cNvGrpSpPr/>
          <p:nvPr/>
        </p:nvGrpSpPr>
        <p:grpSpPr>
          <a:xfrm>
            <a:off x="5068417" y="1191033"/>
            <a:ext cx="1944133" cy="1929276"/>
            <a:chOff x="5713920" y="694080"/>
            <a:chExt cx="2638080" cy="2617920"/>
          </a:xfrm>
        </p:grpSpPr>
        <p:pic>
          <p:nvPicPr>
            <p:cNvPr id="128" name="Grafik 127"/>
            <p:cNvPicPr/>
            <p:nvPr/>
          </p:nvPicPr>
          <p:blipFill>
            <a:blip r:embed="rId4"/>
            <a:stretch/>
          </p:blipFill>
          <p:spPr>
            <a:xfrm>
              <a:off x="5713920" y="694080"/>
              <a:ext cx="2638080" cy="2617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9" name="Grafik 128"/>
            <p:cNvPicPr/>
            <p:nvPr/>
          </p:nvPicPr>
          <p:blipFill>
            <a:blip r:embed="rId8"/>
            <a:stretch/>
          </p:blipFill>
          <p:spPr>
            <a:xfrm>
              <a:off x="6415020" y="1539540"/>
              <a:ext cx="1235880" cy="927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45B2C64-3A8C-424B-A829-03410F8EB134}"/>
              </a:ext>
            </a:extLst>
          </p:cNvPr>
          <p:cNvGrpSpPr/>
          <p:nvPr/>
        </p:nvGrpSpPr>
        <p:grpSpPr>
          <a:xfrm>
            <a:off x="5579919" y="2985535"/>
            <a:ext cx="1944133" cy="1929276"/>
            <a:chOff x="6408000" y="3070080"/>
            <a:chExt cx="2638080" cy="2617920"/>
          </a:xfrm>
        </p:grpSpPr>
        <p:pic>
          <p:nvPicPr>
            <p:cNvPr id="130" name="Grafik 129"/>
            <p:cNvPicPr/>
            <p:nvPr/>
          </p:nvPicPr>
          <p:blipFill>
            <a:blip r:embed="rId4"/>
            <a:stretch/>
          </p:blipFill>
          <p:spPr>
            <a:xfrm>
              <a:off x="6408000" y="3070080"/>
              <a:ext cx="2638080" cy="2617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1" name="Grafik 130"/>
            <p:cNvPicPr/>
            <p:nvPr/>
          </p:nvPicPr>
          <p:blipFill>
            <a:blip r:embed="rId9"/>
            <a:stretch/>
          </p:blipFill>
          <p:spPr>
            <a:xfrm>
              <a:off x="7043040" y="3968640"/>
              <a:ext cx="1368000" cy="820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25A0DF0-A91F-4D13-837A-D564C6A94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210A1A8-F451-47BC-9EFA-6851B364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89F9082-9D25-4A6B-B27D-1338AA8E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Parkhaus: Schranke → Einfahrt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6DCA44C-CDEF-4C30-B562-23A8865E85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SzPct val="150000"/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Funktion:</a:t>
            </a:r>
          </a:p>
          <a:p>
            <a:pPr>
              <a:spcBef>
                <a:spcPts val="1044"/>
              </a:spcBef>
              <a:buSzPct val="150000"/>
            </a:pPr>
            <a:r>
              <a:rPr lang="de-DE" sz="1600" i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function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checkIn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payable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public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returns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string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s)</a:t>
            </a:r>
          </a:p>
          <a:p>
            <a:pPr marL="622685" lvl="1">
              <a:spcBef>
                <a:spcPts val="1044"/>
              </a:spcBef>
              <a:buSzPct val="150000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Einfahrt in Parkhaus</a:t>
            </a:r>
          </a:p>
          <a:p>
            <a:pPr marL="622685" lvl="1">
              <a:spcBef>
                <a:spcPts val="1044"/>
              </a:spcBef>
              <a:buSzPct val="150000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Überweisung des </a:t>
            </a:r>
            <a:r>
              <a:rPr lang="de-D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Tageshöchsatzes</a:t>
            </a:r>
            <a:endParaRPr lang="de-D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622685" lvl="1">
              <a:spcBef>
                <a:spcPts val="1044"/>
              </a:spcBef>
              <a:buSzPct val="150000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Speichern der genauen  Zeit (Blockzeit)</a:t>
            </a:r>
          </a:p>
          <a:p>
            <a:pPr marL="0" indent="0">
              <a:buSzPct val="150000"/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Event:</a:t>
            </a:r>
            <a:endParaRPr lang="de-DE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buSzPct val="150000"/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join_success_In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589636" lvl="1" indent="-252701">
              <a:spcBef>
                <a:spcPts val="1044"/>
              </a:spcBef>
              <a:buSzPct val="150000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Einfahrt war erfolgreich</a:t>
            </a:r>
          </a:p>
          <a:p>
            <a:pPr marL="336935" lvl="1" indent="0">
              <a:spcBef>
                <a:spcPts val="1044"/>
              </a:spcBef>
              <a:buSzPct val="150000"/>
              <a:buNone/>
            </a:pPr>
            <a:endParaRPr lang="de-D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0" name="Inhaltsplatzhalter 7">
            <a:extLst>
              <a:ext uri="{FF2B5EF4-FFF2-40B4-BE49-F238E27FC236}">
                <a16:creationId xmlns:a16="http://schemas.microsoft.com/office/drawing/2014/main" id="{42E7D155-9C4A-4771-8E31-8F6F2EA71B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35995" y="2667000"/>
            <a:ext cx="2961460" cy="33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C9CE0B63-06CA-4109-ACCC-74D8566BF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033BD34-019F-4424-8F2B-917BE56AB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18380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0F138-60CB-4BCD-956D-19132BE7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Parkhaus: Schranke → Ausfahrt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9CA3A8-48D2-4092-A22E-F5661C5F6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SzPct val="150000"/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Funktion:</a:t>
            </a:r>
          </a:p>
          <a:p>
            <a:pPr>
              <a:spcBef>
                <a:spcPts val="1044"/>
              </a:spcBef>
              <a:buSzPct val="150000"/>
            </a:pPr>
            <a:r>
              <a:rPr lang="de-DE" sz="1600" i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function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checkOut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public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returns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589636" lvl="1" indent="-252701">
              <a:spcBef>
                <a:spcPts val="1044"/>
              </a:spcBef>
              <a:buSzPct val="150000"/>
              <a:buFont typeface="Arial" panose="020B0604020202020204" pitchFamily="34" charset="0"/>
              <a:buChar char="•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Ausfahrt aus Parkhaus</a:t>
            </a:r>
          </a:p>
          <a:p>
            <a:pPr marL="622685" lvl="1">
              <a:spcBef>
                <a:spcPts val="1044"/>
              </a:spcBef>
              <a:buSzPct val="150000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Rückzahlung</a:t>
            </a:r>
          </a:p>
          <a:p>
            <a:pPr marL="622685" lvl="1">
              <a:spcBef>
                <a:spcPts val="1044"/>
              </a:spcBef>
              <a:buSzPct val="150000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Speichern der Blockzeit</a:t>
            </a:r>
          </a:p>
          <a:p>
            <a:pPr marL="0" indent="0">
              <a:buSzPct val="150000"/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Event:</a:t>
            </a:r>
            <a:endParaRPr lang="de-DE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52701" indent="-252701">
              <a:spcBef>
                <a:spcPts val="1044"/>
              </a:spcBef>
              <a:buSzPct val="150000"/>
              <a:buFont typeface="Arial" panose="020B0604020202020204" pitchFamily="34" charset="0"/>
              <a:buChar char="•"/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join_success_Out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589636" lvl="1" indent="-252701">
              <a:spcBef>
                <a:spcPts val="1044"/>
              </a:spcBef>
              <a:buSzPct val="150000"/>
              <a:buFont typeface="Arial" panose="020B0604020202020204" pitchFamily="34" charset="0"/>
              <a:buChar char="•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Ausfahrt war erfolgreich</a:t>
            </a:r>
            <a:b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E20904A-1BA2-4A87-8181-5039C1DD0234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/>
        </p:blipFill>
        <p:spPr>
          <a:xfrm>
            <a:off x="5398676" y="2667000"/>
            <a:ext cx="2836097" cy="3346450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8D048E-754F-4A71-B77D-DCBCBDCC7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58498A-707F-4AA4-B230-094161BA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35275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D582B-7098-40DC-B5A0-AC831675C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Parkhaus: Schranke → Bezahlen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3AFEDB-520C-4D33-96B2-6BC4540BA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132" y="2667000"/>
            <a:ext cx="4047067" cy="3368674"/>
          </a:xfrm>
        </p:spPr>
        <p:txBody>
          <a:bodyPr>
            <a:noAutofit/>
          </a:bodyPr>
          <a:lstStyle/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Funktion:</a:t>
            </a:r>
          </a:p>
          <a:p>
            <a:pPr>
              <a:spcBef>
                <a:spcPts val="1044"/>
              </a:spcBef>
            </a:pPr>
            <a:r>
              <a:rPr lang="de-DE" sz="1600" i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function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payNow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carnum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internal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Interne Funktion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Abwicklung der Bezahlung</a:t>
            </a:r>
          </a:p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Events:</a:t>
            </a:r>
          </a:p>
          <a:p>
            <a:pPr>
              <a:spcBef>
                <a:spcPts val="1044"/>
              </a:spcBef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free_parking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Kostenloses Parken (Kurzparkdauer)</a:t>
            </a:r>
            <a:b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endParaRPr lang="de-D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A4231C2-A44B-472F-AB22-5C25B65FD350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/>
        </p:blipFill>
        <p:spPr>
          <a:xfrm>
            <a:off x="4946650" y="3093508"/>
            <a:ext cx="3740150" cy="2493433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21A780-1061-4837-A931-AC2FF31B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B178DC-2E16-4FEE-A75D-3B0FF09F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004635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CAE255-291C-43B1-BBEE-AC2F8821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Parkhaus: Schranke → Bezahlen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99A80A-5066-44EA-ABB5-5406763C1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Events:</a:t>
            </a:r>
          </a:p>
          <a:p>
            <a:pPr>
              <a:spcBef>
                <a:spcPts val="1044"/>
              </a:spcBef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pay_fee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value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parkingTime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Rückzahlung eines Teilbetrags da unterhalb Tageshöchstsatz</a:t>
            </a:r>
          </a:p>
          <a:p>
            <a:pPr>
              <a:spcBef>
                <a:spcPts val="1044"/>
              </a:spcBef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pay_max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value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parkingTime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Keine Rückzahlung, da Tageshöchstsatz erreicht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DD90692-A350-4742-A00D-0689A82CFF8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/>
        </p:blipFill>
        <p:spPr>
          <a:xfrm>
            <a:off x="4946650" y="3093508"/>
            <a:ext cx="3740150" cy="2493433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AECA71-C316-4357-8495-FE4FA3B0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Christoph </a:t>
            </a:r>
            <a:r>
              <a:rPr lang="en-US" dirty="0" err="1"/>
              <a:t>Dehmer</a:t>
            </a:r>
            <a:r>
              <a:rPr lang="en-US" dirty="0"/>
              <a:t> &amp; Felix Köhnlein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79FA0F-1104-472A-AE61-266D93BC7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73047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B9D91-C9D7-4E97-89B2-D1D3873FB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 Parkhaus: Parkplatz</a:t>
            </a:r>
            <a:endParaRPr lang="de-DE" dirty="0">
              <a:latin typeface="+mn-l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D0AAE3-F90F-43F6-AF22-46111D383D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134" y="2667000"/>
            <a:ext cx="3866092" cy="3368674"/>
          </a:xfrm>
        </p:spPr>
        <p:txBody>
          <a:bodyPr>
            <a:noAutofit/>
          </a:bodyPr>
          <a:lstStyle/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Funktionen:</a:t>
            </a:r>
          </a:p>
          <a:p>
            <a:pPr>
              <a:spcBef>
                <a:spcPts val="1044"/>
              </a:spcBef>
            </a:pPr>
            <a:r>
              <a:rPr lang="de-DE" sz="1600" i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function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parkIn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parkplatz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public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returns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string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Halten in einem Parkbereich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Speichern der Blockzeit</a:t>
            </a:r>
          </a:p>
          <a:p>
            <a:pPr>
              <a:spcBef>
                <a:spcPts val="1044"/>
              </a:spcBef>
            </a:pPr>
            <a:r>
              <a:rPr lang="de-DE" sz="1600" i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function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parkOut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public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returns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Verlassen eines Parkbereichs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Speichern der Blockzeit</a:t>
            </a:r>
            <a:endParaRPr lang="de-DE" sz="160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DE56FBA-8144-436E-9F7B-8117B87BFC5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/>
        </p:blipFill>
        <p:spPr>
          <a:xfrm>
            <a:off x="4946650" y="3093508"/>
            <a:ext cx="3740150" cy="2493433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97169C-2FCF-47BE-AF75-DB6835FD6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A3CED5-4948-46F4-9604-A9BD5B68B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59296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36BB0D-01A3-44F1-BE6C-93E332C3C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Parkhaus: Parkplatz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71725-73C2-472E-9EEE-8459D6AA9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132" y="2667000"/>
            <a:ext cx="3856568" cy="3368674"/>
          </a:xfrm>
        </p:spPr>
        <p:txBody>
          <a:bodyPr>
            <a:noAutofit/>
          </a:bodyPr>
          <a:lstStyle/>
          <a:p>
            <a:pPr>
              <a:spcBef>
                <a:spcPts val="1044"/>
              </a:spcBef>
            </a:pPr>
            <a:endParaRPr lang="de-DE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Events:</a:t>
            </a:r>
          </a:p>
          <a:p>
            <a:pPr>
              <a:spcBef>
                <a:spcPts val="1044"/>
              </a:spcBef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park_success_In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parkplatz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>
              <a:spcBef>
                <a:spcPts val="1044"/>
              </a:spcBef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park_success_Out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parkplatz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Erfolgreiches Ein- bzw. Ausparken</a:t>
            </a:r>
          </a:p>
          <a:p>
            <a:pPr>
              <a:spcBef>
                <a:spcPts val="1044"/>
              </a:spcBef>
            </a:pPr>
            <a:endParaRPr lang="de-DE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de-DE" sz="160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4D31B61-7730-474D-AD8C-38F1135EDA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0" y="3093508"/>
            <a:ext cx="3740150" cy="2493433"/>
          </a:xfr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B968C2A-A8E5-4007-9FF8-835DFF728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329F41A-42DF-4D19-8917-A4FE53EF1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18871"/>
      </p:ext>
    </p:extLst>
  </p:cSld>
  <p:clrMapOvr>
    <a:masterClrMapping/>
  </p:clrMapOvr>
  <p:transition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488</Words>
  <Application>Microsoft Office PowerPoint</Application>
  <PresentationFormat>Bildschirmpräsentation (4:3)</PresentationFormat>
  <Paragraphs>196</Paragraphs>
  <Slides>23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Calibri</vt:lpstr>
      <vt:lpstr>Corbel</vt:lpstr>
      <vt:lpstr>Wingdings</vt:lpstr>
      <vt:lpstr>Parallax</vt:lpstr>
      <vt:lpstr>Blockchain-Parkhaus</vt:lpstr>
      <vt:lpstr>Inhalt</vt:lpstr>
      <vt:lpstr>PowerPoint-Präsentation</vt:lpstr>
      <vt:lpstr>Parkhaus: Schranke → Einfahrt</vt:lpstr>
      <vt:lpstr> Parkhaus: Schranke → Ausfahrt</vt:lpstr>
      <vt:lpstr>Parkhaus: Schranke → Bezahlen</vt:lpstr>
      <vt:lpstr>Parkhaus: Schranke → Bezahlen</vt:lpstr>
      <vt:lpstr> Parkhaus: Parkplatz</vt:lpstr>
      <vt:lpstr> Parkhaus: Parkplatz</vt:lpstr>
      <vt:lpstr> Parkhaus: Anzeige</vt:lpstr>
      <vt:lpstr> Benutzerabfrage: Handy</vt:lpstr>
      <vt:lpstr>Ausblick</vt:lpstr>
      <vt:lpstr>Funktionstest  Contract-Interaktion    Events   </vt:lpstr>
      <vt:lpstr>Contract erstellen</vt:lpstr>
      <vt:lpstr>Parkhaus: Freie Parkplätze abfragen</vt:lpstr>
      <vt:lpstr>Parkhaus: Schranke → Einfahrt</vt:lpstr>
      <vt:lpstr>Parkhaus: Anzeige aktualisieren</vt:lpstr>
      <vt:lpstr>Parkplatz: Parkvorgang abgeschlossen</vt:lpstr>
      <vt:lpstr>Handy: Parkplatz anzeigen</vt:lpstr>
      <vt:lpstr>Parkplatz: Wegfahren</vt:lpstr>
      <vt:lpstr>Parkhaus: Schranke → Ausfahrt</vt:lpstr>
      <vt:lpstr>Freie Parkplätze von mehreren Parkhäusern anzeigen</vt:lpstr>
      <vt:lpstr>Parkhaus: Mindestparkdauer unterschritten → Kurzparken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dc:description/>
  <cp:lastModifiedBy>Felix Koehnlein</cp:lastModifiedBy>
  <cp:revision>115</cp:revision>
  <dcterms:created xsi:type="dcterms:W3CDTF">2017-06-13T10:50:59Z</dcterms:created>
  <dcterms:modified xsi:type="dcterms:W3CDTF">2018-01-11T08:09:15Z</dcterms:modified>
  <dc:language>de-DE</dc:language>
</cp:coreProperties>
</file>